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8" r:id="rId9"/>
    <p:sldId id="267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541d46a5900t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cb4031e37cd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914650"/>
            <a:ext cx="33147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0_89604_568ac41e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844675"/>
            <a:ext cx="13001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4CC7-A314-42BE-84DA-20C59B3C6912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DAA0-A546-4F0F-9082-05755553D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_a1a93_57fe433b_ori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63683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4db66d823c0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2813" y="4219575"/>
            <a:ext cx="3151187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1835150" y="5661025"/>
            <a:ext cx="7308850" cy="1196975"/>
            <a:chOff x="0" y="4793739"/>
            <a:chExt cx="9144000" cy="2064261"/>
          </a:xfrm>
        </p:grpSpPr>
        <p:pic>
          <p:nvPicPr>
            <p:cNvPr id="7" name="Рисунок 9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0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4"/>
          <p:cNvGrpSpPr>
            <a:grpSpLocks/>
          </p:cNvGrpSpPr>
          <p:nvPr/>
        </p:nvGrpSpPr>
        <p:grpSpPr bwMode="auto">
          <a:xfrm>
            <a:off x="0" y="5661025"/>
            <a:ext cx="7308850" cy="1196975"/>
            <a:chOff x="0" y="4793739"/>
            <a:chExt cx="9144000" cy="2064261"/>
          </a:xfrm>
        </p:grpSpPr>
        <p:pic>
          <p:nvPicPr>
            <p:cNvPr id="10" name="Рисунок 12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3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Рисунок 14" descr="Рисунок1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52963"/>
            <a:ext cx="1476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215CC-9D17-465A-ACD7-5551ED864662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463FE-8E27-4A43-A6DC-A11087440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baby3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21163"/>
            <a:ext cx="2646363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551f743ee18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8550" y="4221163"/>
            <a:ext cx="296545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1258888" y="6092825"/>
            <a:ext cx="7885112" cy="765175"/>
            <a:chOff x="1" y="5770398"/>
            <a:chExt cx="9143999" cy="1087602"/>
          </a:xfrm>
        </p:grpSpPr>
        <p:pic>
          <p:nvPicPr>
            <p:cNvPr id="6" name="Рисунок 9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1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2"/>
          <p:cNvGrpSpPr>
            <a:grpSpLocks/>
          </p:cNvGrpSpPr>
          <p:nvPr/>
        </p:nvGrpSpPr>
        <p:grpSpPr bwMode="auto">
          <a:xfrm>
            <a:off x="0" y="6092825"/>
            <a:ext cx="7885113" cy="765175"/>
            <a:chOff x="1" y="5770398"/>
            <a:chExt cx="9143999" cy="1087602"/>
          </a:xfrm>
        </p:grpSpPr>
        <p:pic>
          <p:nvPicPr>
            <p:cNvPr id="10" name="Рисунок 13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4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5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66C7-97CE-49A9-AF97-7F0DA80CEDCC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0D64-A8B8-43B4-96E2-BD81197F6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b9c0b6dd666b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4005263"/>
            <a:ext cx="21256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0" y="5778500"/>
            <a:ext cx="9144000" cy="1079500"/>
            <a:chOff x="0" y="5777880"/>
            <a:chExt cx="9144000" cy="1080120"/>
          </a:xfrm>
        </p:grpSpPr>
        <p:pic>
          <p:nvPicPr>
            <p:cNvPr id="4" name="Рисунок 8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23511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87624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0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Рисунок 11" descr="386da46faaeb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1313" y="3619500"/>
            <a:ext cx="25558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5B60F-9337-4045-A335-1851845F1012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1C88-0EF0-4CC0-831F-45A7EF4C2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42373f9d298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860800"/>
            <a:ext cx="298767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ec75d3390f5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83088"/>
            <a:ext cx="21669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835150" y="5876925"/>
            <a:ext cx="7308850" cy="981075"/>
            <a:chOff x="0" y="4793739"/>
            <a:chExt cx="9144000" cy="2064261"/>
          </a:xfrm>
        </p:grpSpPr>
        <p:pic>
          <p:nvPicPr>
            <p:cNvPr id="6" name="Рисунок 9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1"/>
          <p:cNvGrpSpPr>
            <a:grpSpLocks/>
          </p:cNvGrpSpPr>
          <p:nvPr/>
        </p:nvGrpSpPr>
        <p:grpSpPr bwMode="auto">
          <a:xfrm>
            <a:off x="0" y="5876925"/>
            <a:ext cx="7308850" cy="981075"/>
            <a:chOff x="0" y="4793739"/>
            <a:chExt cx="9144000" cy="2064261"/>
          </a:xfrm>
        </p:grpSpPr>
        <p:pic>
          <p:nvPicPr>
            <p:cNvPr id="9" name="Рисунок 12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3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3231-B9C7-4C01-9D81-618EF5E07473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2138-D87C-44CB-B6B2-A94691222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CCFFFF"/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E562E2-9AFB-4249-B8BC-C89DE84829E8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0757D2-CF52-422E-B4BC-2D146FD2C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547813" y="1500174"/>
            <a:ext cx="4752975" cy="42322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214422"/>
            <a:ext cx="54292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КРАТКАЯ ПРЕЗЕНТАЦИЯ ОБРАЗОВАТЕЛЬНОЙ ПРОГРАММЫ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МУНИЦИПАЛЬНОГО КАЗЁННОГО ДОШКОЛЬНОГО ОБРАЗОВАТЕЛЬНОГО УЧРЕЖДЕНИЯ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«ДЕТСКИЙ САД С.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МАКАРОВО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КИРЕНСКОГО РАЙОНА»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воспитательно-образовательном процессе используются современные технологии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928670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051426"/>
            <a:ext cx="807249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452438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452438" algn="ctr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Технологии, характеризующие отношение взрослых    к ребенку: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Личностно-ориентированная (в центр образовательной системы ставится личность ребенка, обеспечение комфортных, бесконфликтных и безопасных условий ее развития, реализация ее природных потенциалов);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Гуманно-личностная технология (своей гуманистической сущностью исповедует идеи всестороннего уважения и любви к ребенку, оптимистическую веру в его творческие силы);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Технология сотрудничества (реализует  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демократизм, равенство, партнерство в 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отношениях педагога и ребенка); 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1"/>
            <a:ext cx="878687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2438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Педагогические технологии образовательного процесса: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(Проектная деятельность выступает уникальным средством поддержания инициативы конкретного ребенка, семьи, коллектива педагогов детского коллектива, а так же объединяет участников образовательного процесса и социальных партнеров.);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071677"/>
            <a:ext cx="871543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+mn-lt"/>
              </a:rPr>
              <a:t>Технология познавательно-речевого развития детей (методический комплекс «Я познаю мир!» Т.А. </a:t>
            </a:r>
            <a:r>
              <a:rPr lang="ru-RU" dirty="0" err="1" smtClean="0">
                <a:latin typeface="+mn-lt"/>
              </a:rPr>
              <a:t>Сидорчук</a:t>
            </a:r>
            <a:r>
              <a:rPr lang="ru-RU" dirty="0" smtClean="0">
                <a:latin typeface="+mn-lt"/>
              </a:rPr>
              <a:t> заключается в целенаправленном формировании у дошкольников интеллектуально-творческой и познавательной деятельности);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Технология экспериментирования и проживания (заключается в развитии познавательной деятельности ребенка, освоении детьми различных форм приобретения опыта, помогающая ребенку получить знания об окружающем мире и о себе);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Организационно-средовые. Развивающая среда, необходимая для реализации задач Программы, служит интересам и потребностям ребенка, 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способствует его развитию и эмоциональному благополучию.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57166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</a:t>
            </a:r>
            <a:b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семьями воспитанников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66870"/>
            <a:ext cx="850112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452438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452438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взаимодействия с родителями мы считаем возрождение традиций семейного воспитания и вовлечение семьи в образовательный процесс.</a:t>
            </a:r>
          </a:p>
          <a:p>
            <a:pPr marL="273050" lvl="0" indent="179388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направленные на реализацию цели:</a:t>
            </a:r>
          </a:p>
          <a:p>
            <a:pPr lvl="1" indent="-274320" algn="just">
              <a:buClr>
                <a:srgbClr val="7FD13B"/>
              </a:buClr>
              <a:buSzPct val="80000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just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психолого- педагогических знаний родителей;</a:t>
            </a:r>
          </a:p>
          <a:p>
            <a:pPr lvl="1" indent="-274320" algn="just">
              <a:buClr>
                <a:srgbClr val="7FD13B"/>
              </a:buClr>
              <a:buSzPct val="80000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just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приобщение родителей к участию в жизни дошкольного учреждения;</a:t>
            </a:r>
          </a:p>
          <a:p>
            <a:pPr lvl="1" indent="-274320" algn="just">
              <a:buClr>
                <a:srgbClr val="7FD13B"/>
              </a:buClr>
              <a:buSzPct val="80000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just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оказание помощи семьям воспитанников в развитии, воспитании и обучении детей;</a:t>
            </a:r>
          </a:p>
          <a:p>
            <a:pPr lvl="1" indent="-274320" algn="just">
              <a:buClr>
                <a:srgbClr val="7FD13B"/>
              </a:buClr>
              <a:buSzPct val="80000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just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и пропаганда лучшего семейного опыта.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14290"/>
            <a:ext cx="5643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latin typeface="Arial Narrow" pitchFamily="34" charset="0"/>
              </a:rPr>
              <a:t>   </a:t>
            </a:r>
            <a:endParaRPr lang="ru-RU" sz="1400" dirty="0">
              <a:latin typeface="+mn-lt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20457"/>
            <a:ext cx="757242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179388" algn="ctr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работы с родителями включает:</a:t>
            </a:r>
          </a:p>
          <a:p>
            <a:pPr marL="182563" lvl="0" indent="-182563" algn="just">
              <a:spcBef>
                <a:spcPts val="600"/>
              </a:spcBef>
              <a:buClr>
                <a:srgbClr val="7FD13B"/>
              </a:buClr>
              <a:buSzPct val="70000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lvl="0" indent="-182563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Ознакомление родителей с результатами работы дошкольного учреждения на общих родительских собраниях, анализом участия родительской общественности в жизни дошкольного учреждения;</a:t>
            </a:r>
          </a:p>
          <a:p>
            <a:pPr marL="182563" lvl="0" indent="-182563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содержанием работы дошкольного образовательного учреждения, направленной на физическое, психическое и социально-эмоциональное развитие ребенка;</a:t>
            </a:r>
          </a:p>
          <a:p>
            <a:pPr marL="182563" lvl="0" indent="-182563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родителей в спортивных и культурно-массовых мероприятий, работе родительского клуба «За круглым столом»;</a:t>
            </a:r>
          </a:p>
          <a:p>
            <a:pPr marL="182563" lvl="0" indent="-182563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 конкретными приемами и методами   воспитания и развития ребенка в разных видах детской деятельности на семинарах-практикумах, консультациях и открытых занятиях.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547813" y="1500174"/>
            <a:ext cx="4752975" cy="42322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643050"/>
            <a:ext cx="54292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500175"/>
            <a:ext cx="55007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Добро пожаловать в МКДОУ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Детский сад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Макарово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3357562"/>
            <a:ext cx="5429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en-US" sz="3600" b="1" i="1" dirty="0" smtClean="0">
                <a:latin typeface="Times New Roman" pitchFamily="18" charset="0"/>
                <a:cs typeface="Times New Roman" pitchFamily="18" charset="0"/>
              </a:rPr>
              <a:t>      Наш адрес: </a:t>
            </a:r>
          </a:p>
          <a:p>
            <a:pPr lvl="0" algn="ctr"/>
            <a:r>
              <a:rPr lang="ru-RU" altLang="en-US" sz="3600" b="1" i="1" dirty="0" smtClean="0">
                <a:latin typeface="Times New Roman" pitchFamily="18" charset="0"/>
                <a:cs typeface="Times New Roman" pitchFamily="18" charset="0"/>
              </a:rPr>
              <a:t>        с. </a:t>
            </a:r>
            <a:r>
              <a:rPr lang="ru-RU" altLang="en-US" sz="3600" b="1" i="1" dirty="0" err="1" smtClean="0">
                <a:latin typeface="Times New Roman" pitchFamily="18" charset="0"/>
                <a:cs typeface="Times New Roman" pitchFamily="18" charset="0"/>
              </a:rPr>
              <a:t>Макарово</a:t>
            </a:r>
            <a:r>
              <a:rPr lang="ru-RU" altLang="en-US" sz="36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ctr"/>
            <a:r>
              <a:rPr lang="ru-RU" altLang="en-US" sz="3600" b="1" i="1" dirty="0" smtClean="0">
                <a:latin typeface="Times New Roman" pitchFamily="18" charset="0"/>
                <a:cs typeface="Times New Roman" pitchFamily="18" charset="0"/>
              </a:rPr>
              <a:t> ул.</a:t>
            </a:r>
            <a:r>
              <a:rPr lang="ru-RU" altLang="en-US" sz="3600" b="1" i="1" dirty="0" smtClean="0">
                <a:latin typeface="Times New Roman" pitchFamily="18" charset="0"/>
                <a:cs typeface="Times New Roman" pitchFamily="18" charset="0"/>
              </a:rPr>
              <a:t>Сибирская, 47</a:t>
            </a:r>
            <a:endParaRPr lang="ru-RU" altLang="en-US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/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latin typeface="+mn-lt"/>
              </a:rPr>
              <a:t>Основная образовательная программа дошкольного  образования (далее -  ООП ДОУ)  МКДОУ «Детский сад с. </a:t>
            </a:r>
            <a:r>
              <a:rPr lang="ru-RU" sz="1600" b="1" dirty="0" err="1" smtClean="0">
                <a:latin typeface="+mn-lt"/>
              </a:rPr>
              <a:t>Макарово</a:t>
            </a:r>
            <a:r>
              <a:rPr lang="ru-RU" sz="1600" b="1" dirty="0" smtClean="0">
                <a:latin typeface="+mn-lt"/>
              </a:rPr>
              <a:t>»   </a:t>
            </a:r>
            <a:r>
              <a:rPr lang="ru-RU" sz="1600" b="1" dirty="0" smtClean="0">
                <a:latin typeface="+mn-lt"/>
              </a:rPr>
              <a:t>разработана в соответствии с федеральным государственным образовательным  стандартом  дошкольного образования (далее - ФГОС ДО)  и  на основе Примерной основной образовательной  программы  дошкольного образования (одобрена решением федерального учебно-методического объединения по общему образованию, протокол от 20 мая 2015г. №2/15), анализа деятельности образовательной организации и с учетом образовательных потребностей и запросов участников образовательных отношений.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785786" y="2643182"/>
            <a:ext cx="7429552" cy="321471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/>
              <a:t>Реализация образовательных целей и задач Программы направлена </a:t>
            </a:r>
            <a:r>
              <a:rPr lang="ru-RU" sz="2000" dirty="0" smtClean="0"/>
              <a:t>на</a:t>
            </a:r>
            <a:r>
              <a:rPr lang="ru-RU" sz="2400" dirty="0" smtClean="0"/>
              <a:t> достижение целевых ориентиров дошкольного образования, которые описаны как основные характеристики развития ребенка. Основные характеристики развития ребенка представлены в виде изложения возможных достижений воспитанников на разных возрастных этапах дошкольного детства</a:t>
            </a:r>
            <a:r>
              <a:rPr lang="ru-RU" sz="2800" dirty="0" smtClean="0"/>
              <a:t>. </a:t>
            </a:r>
          </a:p>
          <a:p>
            <a:pPr lvl="0">
              <a:buNone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142852"/>
            <a:ext cx="628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cap="sm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cap="sm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задачи реализации программы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785794"/>
            <a:ext cx="5357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2" descr="ec75d3390f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285728"/>
            <a:ext cx="79216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500042"/>
            <a:ext cx="84296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n-lt"/>
              </a:rPr>
              <a:t>     Цели Программы достигаются через решение следующих задач:</a:t>
            </a:r>
          </a:p>
          <a:p>
            <a:r>
              <a:rPr lang="ru-RU" sz="2000" b="1" dirty="0" smtClean="0">
                <a:latin typeface="+mn-lt"/>
              </a:rPr>
              <a:t>–</a:t>
            </a:r>
            <a:r>
              <a:rPr lang="ru-RU" sz="2000" dirty="0" smtClean="0">
                <a:latin typeface="+mn-lt"/>
              </a:rPr>
              <a:t>  охрана и укрепление физического и психического здоровья детей, в том числе их эмоционального благополучия;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-   обеспечение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en-US" sz="20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-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 (далее - через внедрение в образовательный процесс преемственность основных образовательных программ дошкольного и начального общего образования); 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-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  ;</a:t>
            </a:r>
            <a:endParaRPr lang="ru-RU" sz="20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14290"/>
            <a:ext cx="5643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latin typeface="Arial Narrow" pitchFamily="34" charset="0"/>
              </a:rPr>
              <a:t>     </a:t>
            </a:r>
            <a:endParaRPr lang="ru-RU" sz="1400" dirty="0">
              <a:latin typeface="+mn-lt"/>
              <a:cs typeface="Times New Roman" pitchFamily="18" charset="0"/>
            </a:endParaRPr>
          </a:p>
        </p:txBody>
      </p:sp>
      <p:pic>
        <p:nvPicPr>
          <p:cNvPr id="6" name="Picture 22" descr="ec75d3390f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285728"/>
            <a:ext cx="79216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214291"/>
            <a:ext cx="7715304" cy="560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4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– 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– 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– формирование социокультурной среды, соответствующей возрастным и индивидуальным особенностям детей;</a:t>
            </a: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–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– обеспечение преемственности целей, задач и содержания дошкольного общего и начального общего образования.</a:t>
            </a: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контингента детей, воспитывающихся в МКДОУ «Детский сад с. </a:t>
            </a:r>
            <a:r>
              <a:rPr lang="ru-RU" sz="2000" b="1" cap="sm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Макарово</a:t>
            </a:r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928670"/>
            <a:ext cx="771530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структурной единицей дошкольного образовательного учреждения является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дошкольного возраста. 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В настоящее время в учреждении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функционирует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разновозрастные группы общеразвивающей  направленности :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47788" lvl="0" indent="-269875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лет до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лет - 1 группа, </a:t>
            </a:r>
          </a:p>
          <a:p>
            <a:pPr marL="1347788" lvl="0" indent="-269875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лет до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лет - 1 группа,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347788" lvl="0" indent="-269875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5 до 7 лет – 1 группа.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lvl="0" indent="449263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449263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2" name="Picture 22" descr="ec75d3390f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285728"/>
            <a:ext cx="79216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785786" y="285728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2000" b="1" cap="sm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рограммы</a:t>
            </a:r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реализуемые в МКДОУ «Детский сад с. </a:t>
            </a:r>
            <a:r>
              <a:rPr lang="ru-RU" sz="2000" b="1" cap="sm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Макарово</a:t>
            </a:r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857224" y="1142984"/>
            <a:ext cx="72152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cap="small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000" cap="small" dirty="0" smtClean="0">
                <a:latin typeface="+mn-lt"/>
                <a:cs typeface="Times New Roman" pitchFamily="18" charset="0"/>
              </a:rPr>
              <a:t>в группах общеразвивающей направленности дошкольное</a:t>
            </a:r>
          </a:p>
          <a:p>
            <a:pPr lvl="0" algn="ctr"/>
            <a:endParaRPr lang="ru-RU" sz="2000" cap="small" dirty="0" smtClean="0">
              <a:latin typeface="+mn-lt"/>
              <a:cs typeface="Times New Roman" pitchFamily="18" charset="0"/>
            </a:endParaRPr>
          </a:p>
          <a:p>
            <a:pPr lvl="0" algn="ctr"/>
            <a:r>
              <a:rPr lang="ru-RU" sz="2000" cap="small" dirty="0" smtClean="0">
                <a:latin typeface="+mn-lt"/>
                <a:cs typeface="Times New Roman" pitchFamily="18" charset="0"/>
              </a:rPr>
              <a:t> образование осуществляется в соответствии с </a:t>
            </a:r>
          </a:p>
          <a:p>
            <a:pPr lvl="0" algn="ctr"/>
            <a:endParaRPr lang="ru-RU" sz="2000" cap="small" dirty="0" smtClean="0">
              <a:latin typeface="+mn-lt"/>
              <a:cs typeface="Times New Roman" pitchFamily="18" charset="0"/>
            </a:endParaRPr>
          </a:p>
          <a:p>
            <a:pPr lvl="0" algn="ctr"/>
            <a:r>
              <a:rPr lang="ru-RU" sz="2000" cap="small" dirty="0" smtClean="0">
                <a:latin typeface="+mn-lt"/>
                <a:cs typeface="Times New Roman" pitchFamily="18" charset="0"/>
              </a:rPr>
              <a:t>общеобразовательной программой доу разработанной в </a:t>
            </a:r>
          </a:p>
          <a:p>
            <a:pPr lvl="0" algn="ctr"/>
            <a:endParaRPr lang="ru-RU" sz="2000" cap="small" dirty="0" smtClean="0">
              <a:latin typeface="+mn-lt"/>
              <a:cs typeface="Times New Roman" pitchFamily="18" charset="0"/>
            </a:endParaRPr>
          </a:p>
          <a:p>
            <a:pPr lvl="0" algn="ctr"/>
            <a:r>
              <a:rPr lang="ru-RU" sz="2000" cap="small" dirty="0" smtClean="0">
                <a:latin typeface="+mn-lt"/>
                <a:cs typeface="Times New Roman" pitchFamily="18" charset="0"/>
              </a:rPr>
              <a:t>соответствии с фгос до.</a:t>
            </a:r>
            <a:br>
              <a:rPr lang="ru-RU" sz="2000" cap="small" dirty="0" smtClean="0">
                <a:latin typeface="+mn-lt"/>
                <a:cs typeface="Times New Roman" pitchFamily="18" charset="0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Парциальные программы:</a:t>
            </a:r>
            <a:r>
              <a:rPr lang="ru-RU" sz="1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программы, углубляющие или дополняющие содержание комплексной программы (одно или несколько направлений развития ребенка дошкольного возраста). Парциальные программы реализуются в рамках основной образовательной деятельности дошкольного учреждения</a:t>
            </a:r>
            <a:r>
              <a:rPr lang="ru-RU" sz="1800" b="1" dirty="0" smtClean="0">
                <a:latin typeface="Times New Roman"/>
                <a:ea typeface="Times New Roman"/>
              </a:rPr>
              <a:t>.)</a:t>
            </a:r>
            <a:endParaRPr lang="ru-RU" sz="1800" b="1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785785" y="1557338"/>
            <a:ext cx="7912127" cy="4525962"/>
          </a:xfrm>
        </p:spPr>
        <p:txBody>
          <a:bodyPr/>
          <a:lstStyle/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r>
              <a:rPr lang="ru-RU" sz="20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«Основы Безопасности Жизнедеятельности», под редакцией Р.Б. Стеркиной, О.Л. Князевой, Н.Н. Авдеевой, 2000.</a:t>
            </a:r>
            <a:endParaRPr lang="ru-RU" sz="20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         «Основы здорового образа жизни» под ред. Н.П. Павловой , г.Саратов, «Научная книга», 2009.</a:t>
            </a:r>
          </a:p>
          <a:p>
            <a:pPr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/>
              <a:t>         «Цветные ладошки»/ Программа художественного воспитания,                                     обучения и развития детей 2 – 7 лет.  И.А. Лыкова. – М.: «Карапуз – Дидактика», 2014.</a:t>
            </a:r>
          </a:p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Дополнительные программы </a:t>
            </a:r>
            <a:r>
              <a:rPr lang="ru-RU" sz="1600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2060"/>
                </a:solidFill>
                <a:latin typeface="+mn-lt"/>
                <a:ea typeface="Times New Roman"/>
              </a:rPr>
              <a:t>программы по одному или нескольким направлениям для оказания дополнительных услуг на бюджетной основе за рамками основных образовательных программ в кружках.)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71610"/>
            <a:ext cx="835824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Приобщение детей к истокам русской народной культуры/ О.Л. Князева, М.Д. Маханева – СПб.: «Детство – Пресс», 2000;</a:t>
            </a:r>
          </a:p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Программа «Умелые ручки» И.А. Лыкова</a:t>
            </a:r>
            <a:r>
              <a:rPr lang="ru-RU" dirty="0" smtClean="0">
                <a:latin typeface="Times New Roman"/>
                <a:ea typeface="Times New Roman"/>
              </a:rPr>
              <a:t>.-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М.: Издательский дом     «Цветной мир», 2014;</a:t>
            </a:r>
          </a:p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endParaRPr lang="ru-RU" spc="-5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latin typeface="+mn-lt"/>
              </a:rPr>
              <a:t> Программа      «Ладушки» И.И. </a:t>
            </a:r>
            <a:r>
              <a:rPr lang="ru-RU" dirty="0" err="1" smtClean="0">
                <a:latin typeface="+mn-lt"/>
              </a:rPr>
              <a:t>Каплунова</a:t>
            </a:r>
            <a:r>
              <a:rPr lang="ru-RU" dirty="0" smtClean="0">
                <a:latin typeface="+mn-lt"/>
              </a:rPr>
              <a:t>,</a:t>
            </a:r>
            <a:r>
              <a:rPr lang="ru-RU" dirty="0" smtClean="0"/>
              <a:t> </a:t>
            </a:r>
            <a:r>
              <a:rPr lang="ru-RU" dirty="0" smtClean="0">
                <a:latin typeface="+mn-lt"/>
              </a:rPr>
              <a:t>И.А. Новоскольцева  .     </a:t>
            </a:r>
            <a:endParaRPr lang="ru-RU" dirty="0" smtClean="0">
              <a:solidFill>
                <a:srgbClr val="002060"/>
              </a:solidFill>
              <a:latin typeface="+mn-lt"/>
              <a:ea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1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режима пребывания детей в ДОУ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328424"/>
            <a:ext cx="678661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352425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 дня для разновозрастных групп в холодный и тёплый периоды года установлен в соответствии с функциональными возможностями ребёнка, его возрастом и состоянием здоровья. </a:t>
            </a:r>
          </a:p>
          <a:p>
            <a:pPr marL="273050" lvl="0" indent="352425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 работы ДОУ: 9.5 часов: с 7.30 до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17.30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пятидневной рабочей неделе с четырёхразовым питанием.</a:t>
            </a:r>
          </a:p>
          <a:p>
            <a:pPr marL="273050" lvl="0" indent="352425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год в детском саду начинается 1 сентября и заканчивается 31 мая. </a:t>
            </a:r>
          </a:p>
          <a:p>
            <a:pPr marL="273050" lvl="0" indent="352425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летние месяцы проводится оздоровительная работа с детьми.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3335_shk">
  <a:themeElements>
    <a:clrScheme name="елочный">
      <a:dk1>
        <a:srgbClr val="003300"/>
      </a:dk1>
      <a:lt1>
        <a:srgbClr val="99FF99"/>
      </a:lt1>
      <a:dk2>
        <a:srgbClr val="006600"/>
      </a:dk2>
      <a:lt2>
        <a:srgbClr val="99FF66"/>
      </a:lt2>
      <a:accent1>
        <a:srgbClr val="FFFF00"/>
      </a:accent1>
      <a:accent2>
        <a:srgbClr val="66FF33"/>
      </a:accent2>
      <a:accent3>
        <a:srgbClr val="009900"/>
      </a:accent3>
      <a:accent4>
        <a:srgbClr val="FFFF99"/>
      </a:accent4>
      <a:accent5>
        <a:srgbClr val="6600FF"/>
      </a:accent5>
      <a:accent6>
        <a:srgbClr val="CCFF33"/>
      </a:accent6>
      <a:hlink>
        <a:srgbClr val="0000FF"/>
      </a:hlink>
      <a:folHlink>
        <a:srgbClr val="00CC6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43335_shk</Template>
  <TotalTime>240</TotalTime>
  <Words>1002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43335_shk</vt:lpstr>
      <vt:lpstr>Слайд 1</vt:lpstr>
      <vt:lpstr>  Основная образовательная программа дошкольного  образования (далее -  ООП ДОУ)  МКДОУ «Детский сад с. Макарово»   разработана в соответствии с федеральным государственным образовательным  стандартом  дошкольного образования (далее - ФГОС ДО)  и  на основе Примерной основной образовательной  программы  дошкольного образования (одобрена решением федерального учебно-методического объединения по общему образованию, протокол от 20 мая 2015г. №2/15), анализа деятельности образовательной организации и с учетом образовательных потребностей и запросов участников образовательных отношений. </vt:lpstr>
      <vt:lpstr>Слайд 3</vt:lpstr>
      <vt:lpstr>Слайд 4</vt:lpstr>
      <vt:lpstr>Слайд 5</vt:lpstr>
      <vt:lpstr>Слайд 6</vt:lpstr>
      <vt:lpstr> Парциальные программы:  (программы, углубляющие или дополняющие содержание комплексной программы (одно или несколько направлений развития ребенка дошкольного возраста). Парциальные программы реализуются в рамках основной образовательной деятельности дошкольного учреждения.)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Angel</cp:lastModifiedBy>
  <cp:revision>32</cp:revision>
  <dcterms:created xsi:type="dcterms:W3CDTF">2015-05-31T16:20:37Z</dcterms:created>
  <dcterms:modified xsi:type="dcterms:W3CDTF">2016-04-07T08:44:35Z</dcterms:modified>
</cp:coreProperties>
</file>